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sldIdLst>
    <p:sldId id="284" r:id="rId2"/>
    <p:sldId id="594" r:id="rId3"/>
    <p:sldId id="595" r:id="rId4"/>
    <p:sldId id="597" r:id="rId5"/>
    <p:sldId id="598" r:id="rId6"/>
    <p:sldId id="600" r:id="rId7"/>
    <p:sldId id="596" r:id="rId8"/>
    <p:sldId id="599" r:id="rId9"/>
    <p:sldId id="601" r:id="rId10"/>
    <p:sldId id="567" r:id="rId11"/>
    <p:sldId id="604" r:id="rId12"/>
    <p:sldId id="605" r:id="rId13"/>
    <p:sldId id="609" r:id="rId14"/>
    <p:sldId id="607" r:id="rId15"/>
    <p:sldId id="612" r:id="rId16"/>
    <p:sldId id="608" r:id="rId17"/>
    <p:sldId id="613" r:id="rId18"/>
    <p:sldId id="614" r:id="rId19"/>
    <p:sldId id="615" r:id="rId20"/>
    <p:sldId id="562" r:id="rId21"/>
    <p:sldId id="581" r:id="rId22"/>
    <p:sldId id="617" r:id="rId23"/>
    <p:sldId id="616" r:id="rId24"/>
    <p:sldId id="629" r:id="rId25"/>
    <p:sldId id="630" r:id="rId26"/>
    <p:sldId id="618" r:id="rId27"/>
    <p:sldId id="619" r:id="rId28"/>
    <p:sldId id="620" r:id="rId29"/>
    <p:sldId id="621" r:id="rId30"/>
    <p:sldId id="622" r:id="rId31"/>
    <p:sldId id="623" r:id="rId32"/>
    <p:sldId id="624" r:id="rId33"/>
    <p:sldId id="626" r:id="rId34"/>
    <p:sldId id="62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594"/>
            <p14:sldId id="595"/>
            <p14:sldId id="597"/>
            <p14:sldId id="598"/>
            <p14:sldId id="600"/>
            <p14:sldId id="596"/>
            <p14:sldId id="599"/>
            <p14:sldId id="601"/>
            <p14:sldId id="567"/>
            <p14:sldId id="604"/>
            <p14:sldId id="605"/>
            <p14:sldId id="609"/>
            <p14:sldId id="607"/>
            <p14:sldId id="612"/>
            <p14:sldId id="608"/>
            <p14:sldId id="613"/>
            <p14:sldId id="614"/>
            <p14:sldId id="615"/>
            <p14:sldId id="562"/>
            <p14:sldId id="581"/>
            <p14:sldId id="617"/>
            <p14:sldId id="616"/>
            <p14:sldId id="629"/>
            <p14:sldId id="630"/>
            <p14:sldId id="618"/>
            <p14:sldId id="619"/>
            <p14:sldId id="620"/>
            <p14:sldId id="621"/>
            <p14:sldId id="622"/>
            <p14:sldId id="623"/>
            <p14:sldId id="624"/>
            <p14:sldId id="626"/>
            <p14:sldId id="627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3" autoAdjust="0"/>
    <p:restoredTop sz="86152" autoAdjust="0"/>
  </p:normalViewPr>
  <p:slideViewPr>
    <p:cSldViewPr>
      <p:cViewPr varScale="1">
        <p:scale>
          <a:sx n="112" d="100"/>
          <a:sy n="112" d="100"/>
        </p:scale>
        <p:origin x="244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3/11/20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62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8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99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41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87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96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22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703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0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60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83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2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849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334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336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740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90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149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678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975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867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055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47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263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292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94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562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08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567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559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913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1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0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5.png"/><Relationship Id="rId4" Type="http://schemas.openxmlformats.org/officeDocument/2006/relationships/image" Target="../media/image10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6.png"/><Relationship Id="rId4" Type="http://schemas.openxmlformats.org/officeDocument/2006/relationships/image" Target="../media/image100.png"/><Relationship Id="rId9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7.png"/><Relationship Id="rId5" Type="http://schemas.openxmlformats.org/officeDocument/2006/relationships/image" Target="../media/image28.png"/><Relationship Id="rId10" Type="http://schemas.openxmlformats.org/officeDocument/2006/relationships/image" Target="../media/image36.png"/><Relationship Id="rId4" Type="http://schemas.openxmlformats.org/officeDocument/2006/relationships/image" Target="../media/image100.png"/><Relationship Id="rId9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7.png"/><Relationship Id="rId5" Type="http://schemas.openxmlformats.org/officeDocument/2006/relationships/image" Target="../media/image28.png"/><Relationship Id="rId10" Type="http://schemas.openxmlformats.org/officeDocument/2006/relationships/image" Target="../media/image36.png"/><Relationship Id="rId4" Type="http://schemas.openxmlformats.org/officeDocument/2006/relationships/image" Target="../media/image100.png"/><Relationship Id="rId9" Type="http://schemas.openxmlformats.org/officeDocument/2006/relationships/image" Target="../media/image3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40.png"/><Relationship Id="rId4" Type="http://schemas.openxmlformats.org/officeDocument/2006/relationships/image" Target="../media/image14.png"/><Relationship Id="rId9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4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0.png"/><Relationship Id="rId5" Type="http://schemas.openxmlformats.org/officeDocument/2006/relationships/image" Target="../media/image32.png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4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12" Type="http://schemas.openxmlformats.org/officeDocument/2006/relationships/image" Target="../media/image39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0.png"/><Relationship Id="rId5" Type="http://schemas.openxmlformats.org/officeDocument/2006/relationships/image" Target="../media/image32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4.png"/><Relationship Id="rId9" Type="http://schemas.openxmlformats.org/officeDocument/2006/relationships/image" Target="../media/image2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42.png"/><Relationship Id="rId5" Type="http://schemas.openxmlformats.org/officeDocument/2006/relationships/image" Target="../media/image32.png"/><Relationship Id="rId10" Type="http://schemas.openxmlformats.org/officeDocument/2006/relationships/image" Target="../media/image41.png"/><Relationship Id="rId4" Type="http://schemas.openxmlformats.org/officeDocument/2006/relationships/image" Target="../media/image14.png"/><Relationship Id="rId9" Type="http://schemas.openxmlformats.org/officeDocument/2006/relationships/image" Target="../media/image28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41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12" Type="http://schemas.openxmlformats.org/officeDocument/2006/relationships/image" Target="../media/image42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4.png"/><Relationship Id="rId9" Type="http://schemas.openxmlformats.org/officeDocument/2006/relationships/image" Target="../media/image28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43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12" Type="http://schemas.openxmlformats.org/officeDocument/2006/relationships/image" Target="../media/image42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4.png"/><Relationship Id="rId9" Type="http://schemas.openxmlformats.org/officeDocument/2006/relationships/image" Target="../media/image28.png"/><Relationship Id="rId1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60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3 – </a:t>
            </a:r>
            <a:r>
              <a:rPr lang="en-US" sz="2800">
                <a:latin typeface="Bold sand ms"/>
                <a:cs typeface="Calibri Light" panose="020F0302020204030204" pitchFamily="34" charset="0"/>
              </a:rPr>
              <a:t>Section </a:t>
            </a:r>
            <a:r>
              <a:rPr lang="en-US" sz="2800" dirty="0">
                <a:latin typeface="Bold sand ms"/>
                <a:cs typeface="Calibri Light" panose="020F0302020204030204" pitchFamily="34" charset="0"/>
              </a:rPr>
              <a:t>4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Bond Notation and Terminology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charset="0"/>
                        </a:rPr>
                        <m:t> </m:t>
                      </m:r>
                      <m:r>
                        <a:rPr lang="en-US" sz="18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Price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Bond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Yield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as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7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328333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charset="0"/>
                        </a:rPr>
                        <m:t> </m:t>
                      </m:r>
                      <m:r>
                        <a:rPr lang="en-US" sz="18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Price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Bond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Yield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as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𝑅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Redemption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7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1573796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charset="0"/>
                        </a:rPr>
                        <m:t> </m:t>
                      </m:r>
                      <m:r>
                        <a:rPr lang="en-US" sz="18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Price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Bond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Yield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as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𝑅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Redemption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Face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𝑟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as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Periodic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Effective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7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640869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50" r="-4167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839" r="-430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14252" y="2819400"/>
                <a:ext cx="17101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=0.03=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seir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252" y="2819400"/>
                <a:ext cx="171014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847" r="-3203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95400" y="3807023"/>
                <a:ext cx="11303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807023"/>
                <a:ext cx="113030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4865" r="-432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023165" y="3754958"/>
                <a:ext cx="1701235" cy="359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box>
                        <m:box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0.08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sz="2000" b="0" i="1" smtClean="0">
                          <a:latin typeface="Cambria Math" charset="0"/>
                        </a:rPr>
                        <m:t>=0.04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165" y="3754958"/>
                <a:ext cx="1701235" cy="359842"/>
              </a:xfrm>
              <a:prstGeom prst="rect">
                <a:avLst/>
              </a:prstGeom>
              <a:blipFill rotWithShape="0">
                <a:blip r:embed="rId7"/>
                <a:stretch>
                  <a:fillRect l="-1792" t="-1695" r="-3226"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175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charset="0"/>
                        </a:rPr>
                        <m:t> </m:t>
                      </m:r>
                      <m:r>
                        <a:rPr lang="en-US" sz="18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Price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Bond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Yield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as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𝑅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Redemption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Face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𝑟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as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Periodic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Effective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Payment</m:t>
                      </m:r>
                      <m:r>
                        <a:rPr lang="en-US" sz="1800">
                          <a:latin typeface="Cambria Math" charset="0"/>
                        </a:rPr>
                        <m:t>   (</m:t>
                      </m:r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 i="1">
                          <a:latin typeface="Cambria Math" charset="0"/>
                        </a:rPr>
                        <m:t>=</m:t>
                      </m:r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7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404493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50" r="-4167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839" r="-430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014252" y="2819400"/>
                <a:ext cx="17101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=0.03=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seir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252" y="2819400"/>
                <a:ext cx="171014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847" r="-3203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95400" y="3807023"/>
                <a:ext cx="11303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807023"/>
                <a:ext cx="113030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4865" r="-432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023165" y="3754958"/>
                <a:ext cx="1701235" cy="359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box>
                        <m:box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0.08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sz="2000" b="0" i="1" smtClean="0">
                          <a:latin typeface="Cambria Math" charset="0"/>
                        </a:rPr>
                        <m:t>=0.04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165" y="3754958"/>
                <a:ext cx="1701235" cy="359842"/>
              </a:xfrm>
              <a:prstGeom prst="rect">
                <a:avLst/>
              </a:prstGeom>
              <a:blipFill rotWithShape="0">
                <a:blip r:embed="rId7"/>
                <a:stretch>
                  <a:fillRect l="-1792" t="-1695" r="-3226"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95400" y="4340423"/>
                <a:ext cx="16569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=40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0423"/>
                <a:ext cx="165699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321" r="-2952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5981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charset="0"/>
                        </a:rPr>
                        <m:t> </m:t>
                      </m:r>
                      <m:r>
                        <a:rPr lang="en-US" sz="18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Price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Bond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Yield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as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𝑅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Redemption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Face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𝑟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as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Periodic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Effective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Payment</m:t>
                      </m:r>
                      <m:r>
                        <a:rPr lang="en-US" sz="1800">
                          <a:latin typeface="Cambria Math" charset="0"/>
                        </a:rPr>
                        <m:t>   (</m:t>
                      </m:r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 i="1">
                          <a:latin typeface="Cambria Math" charset="0"/>
                        </a:rPr>
                        <m:t>=</m:t>
                      </m:r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Amount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of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d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with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the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8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18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7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2067842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charset="0"/>
                        </a:rPr>
                        <m:t> </m:t>
                      </m:r>
                      <m:r>
                        <a:rPr lang="en-US" sz="18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Price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Bond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Yield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as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𝑅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Redemption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Face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𝑟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as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Periodic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Effective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Payment</m:t>
                      </m:r>
                      <m:r>
                        <a:rPr lang="en-US" sz="1800">
                          <a:latin typeface="Cambria Math" charset="0"/>
                        </a:rPr>
                        <m:t>   (</m:t>
                      </m:r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 i="1">
                          <a:latin typeface="Cambria Math" charset="0"/>
                        </a:rPr>
                        <m:t>=</m:t>
                      </m:r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Amount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of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d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with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the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8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18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Amount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of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Principal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Adjustment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with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the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8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18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7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440152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charset="0"/>
                        </a:rPr>
                        <m:t> </m:t>
                      </m:r>
                      <m:r>
                        <a:rPr lang="en-US" sz="18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Price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Bond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Yield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as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𝑅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Redemption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Face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𝑟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as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Periodic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Effective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Payment</m:t>
                      </m:r>
                      <m:r>
                        <a:rPr lang="en-US" sz="1800">
                          <a:latin typeface="Cambria Math" charset="0"/>
                        </a:rPr>
                        <m:t>   (</m:t>
                      </m:r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 i="1">
                          <a:latin typeface="Cambria Math" charset="0"/>
                        </a:rPr>
                        <m:t>=</m:t>
                      </m:r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Amount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of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d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with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the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8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18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Amount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of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Principal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Adjustment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with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the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8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18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 i="1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7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111548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charset="0"/>
                        </a:rPr>
                        <m:t> </m:t>
                      </m:r>
                      <m:r>
                        <a:rPr lang="en-US" sz="18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Price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of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Bond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Yield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as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Rate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𝑅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Redemption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Face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Par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Value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𝑟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as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Periodic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Effective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Rate</m:t>
                      </m:r>
                      <m:r>
                        <a:rPr lang="en-US" sz="180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Payment</m:t>
                      </m:r>
                      <m:r>
                        <a:rPr lang="en-US" sz="1800">
                          <a:latin typeface="Cambria Math" charset="0"/>
                        </a:rPr>
                        <m:t>   (</m:t>
                      </m:r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 i="1">
                          <a:latin typeface="Cambria Math" charset="0"/>
                        </a:rPr>
                        <m:t>=</m:t>
                      </m:r>
                      <m:r>
                        <a:rPr lang="en-US" sz="1800" i="1">
                          <a:latin typeface="Cambria Math" charset="0"/>
                        </a:rPr>
                        <m:t>𝐹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𝑟</m:t>
                      </m:r>
                      <m:r>
                        <a:rPr lang="en-US" sz="18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Amount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of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Interest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d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with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the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8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18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Amount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of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Principal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Adjustment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with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the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8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18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charset="0"/>
                        </a:rPr>
                        <m:t>𝐶</m:t>
                      </m:r>
                      <m:r>
                        <a:rPr lang="en-US" sz="180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 i="1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18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18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Amortized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1800" b="0" i="0" smtClean="0">
                          <a:latin typeface="Cambria Math" charset="0"/>
                        </a:rPr>
                        <m:t>)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Immediately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After</m:t>
                      </m:r>
                      <m:r>
                        <a:rPr lang="en-US" sz="18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18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8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18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7205" b="-9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95943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Bond Example</a:t>
            </a:r>
          </a:p>
        </p:txBody>
      </p:sp>
    </p:spTree>
    <p:extLst>
      <p:ext uri="{BB962C8B-B14F-4D97-AF65-F5344CB8AC3E}">
        <p14:creationId xmlns:p14="http://schemas.microsoft.com/office/powerpoint/2010/main" val="232443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67056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744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803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67056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19400" y="3657600"/>
                <a:ext cx="597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657600"/>
                <a:ext cx="59798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102" r="-4082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6073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67056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711696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53200" y="3657600"/>
                <a:ext cx="3391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657600"/>
                <a:ext cx="339131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6071" r="-1786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19400" y="3657600"/>
                <a:ext cx="597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657600"/>
                <a:ext cx="59798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102" r="-4082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2816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67056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711696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53200" y="3657600"/>
                <a:ext cx="3391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657600"/>
                <a:ext cx="339131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6071" r="-1786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19400" y="3657600"/>
                <a:ext cx="597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657600"/>
                <a:ext cx="59798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102" r="-4082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51225" y="3657600"/>
                <a:ext cx="492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225" y="3657600"/>
                <a:ext cx="49231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6173" r="-987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455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67056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711696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53200" y="3657600"/>
                <a:ext cx="3391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657600"/>
                <a:ext cx="339131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6071" r="-1786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19400" y="3657600"/>
                <a:ext cx="597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657600"/>
                <a:ext cx="59798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102" r="-4082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51225" y="3657600"/>
                <a:ext cx="492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225" y="3657600"/>
                <a:ext cx="49231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6173" r="-987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224603" y="4416623"/>
                <a:ext cx="4785797" cy="6088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The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last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coupon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is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paid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at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time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The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redemption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value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is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paid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at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time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603" y="4416623"/>
                <a:ext cx="4785797" cy="60882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114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415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200" y="4707637"/>
                <a:ext cx="4016228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𝐛𝐞𝐟𝐨𝐫𝐞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707637"/>
                <a:ext cx="4016228" cy="321563"/>
              </a:xfrm>
              <a:prstGeom prst="rect">
                <a:avLst/>
              </a:prstGeom>
              <a:blipFill rotWithShape="0">
                <a:blip r:embed="rId9"/>
                <a:stretch>
                  <a:fillRect l="-1216" t="-132075" r="-1520" b="-17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639463" y="4672584"/>
                <a:ext cx="837537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463" y="4672584"/>
                <a:ext cx="837537" cy="377860"/>
              </a:xfrm>
              <a:prstGeom prst="rect">
                <a:avLst/>
              </a:prstGeom>
              <a:blipFill rotWithShape="0">
                <a:blip r:embed="rId10"/>
                <a:stretch>
                  <a:fillRect l="-2899" t="-4918" r="-434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1277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14600" y="5638800"/>
                <a:ext cx="1665712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638800"/>
                <a:ext cx="1665712" cy="377860"/>
              </a:xfrm>
              <a:prstGeom prst="rect">
                <a:avLst/>
              </a:prstGeom>
              <a:blipFill rotWithShape="0">
                <a:blip r:embed="rId11"/>
                <a:stretch>
                  <a:fillRect l="-3297" t="-3226" r="-1099"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600200" y="4707637"/>
                <a:ext cx="4016228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𝐛𝐞𝐟𝐨𝐫𝐞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707637"/>
                <a:ext cx="4016228" cy="321563"/>
              </a:xfrm>
              <a:prstGeom prst="rect">
                <a:avLst/>
              </a:prstGeom>
              <a:blipFill rotWithShape="0">
                <a:blip r:embed="rId12"/>
                <a:stretch>
                  <a:fillRect l="-1216" t="-132075" r="-1520" b="-17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39463" y="4672584"/>
                <a:ext cx="837537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463" y="4672584"/>
                <a:ext cx="837537" cy="377860"/>
              </a:xfrm>
              <a:prstGeom prst="rect">
                <a:avLst/>
              </a:prstGeom>
              <a:blipFill rotWithShape="0">
                <a:blip r:embed="rId13"/>
                <a:stretch>
                  <a:fillRect l="-2899" t="-4918" r="-434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280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14600" y="5638800"/>
                <a:ext cx="1665712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638800"/>
                <a:ext cx="1665712" cy="377860"/>
              </a:xfrm>
              <a:prstGeom prst="rect">
                <a:avLst/>
              </a:prstGeom>
              <a:blipFill rotWithShape="0">
                <a:blip r:embed="rId11"/>
                <a:stretch>
                  <a:fillRect l="-3297" t="-3226" r="-1099"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19600" y="5638800"/>
                <a:ext cx="2128083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638800"/>
                <a:ext cx="2128083" cy="377860"/>
              </a:xfrm>
              <a:prstGeom prst="rect">
                <a:avLst/>
              </a:prstGeom>
              <a:blipFill rotWithShape="0">
                <a:blip r:embed="rId12"/>
                <a:stretch>
                  <a:fillRect l="-1719" t="-103226" r="-2006" b="-140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00200" y="4707637"/>
                <a:ext cx="4016228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𝐛𝐞𝐟𝐨𝐫𝐞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707637"/>
                <a:ext cx="4016228" cy="321563"/>
              </a:xfrm>
              <a:prstGeom prst="rect">
                <a:avLst/>
              </a:prstGeom>
              <a:blipFill rotWithShape="0">
                <a:blip r:embed="rId12"/>
                <a:stretch>
                  <a:fillRect l="-1216" t="-132075" r="-1520" b="-17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39463" y="4672584"/>
                <a:ext cx="837537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463" y="4672584"/>
                <a:ext cx="837537" cy="377860"/>
              </a:xfrm>
              <a:prstGeom prst="rect">
                <a:avLst/>
              </a:prstGeom>
              <a:blipFill rotWithShape="0">
                <a:blip r:embed="rId13"/>
                <a:stretch>
                  <a:fillRect l="-2899" t="-4918" r="-434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20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Bond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50" r="-4167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Today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762" t="-146000" r="-71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88424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9173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81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41910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598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81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41910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82030" y="4267200"/>
                <a:ext cx="58997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030" y="4267200"/>
                <a:ext cx="589970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278" r="-4124" b="-1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4191000" y="3276600"/>
            <a:ext cx="12220" cy="9144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09501" y="4250437"/>
                <a:ext cx="455829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501" y="4250437"/>
                <a:ext cx="4558299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67" t="-143137" r="-936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290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81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41910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4191000" y="3276600"/>
            <a:ext cx="12220" cy="9144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336015" y="4953000"/>
                <a:ext cx="2378985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015" y="4953000"/>
                <a:ext cx="2378985" cy="377860"/>
              </a:xfrm>
              <a:prstGeom prst="rect">
                <a:avLst/>
              </a:prstGeom>
              <a:blipFill rotWithShape="0">
                <a:blip r:embed="rId12"/>
                <a:stretch>
                  <a:fillRect l="-1790" t="-491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82030" y="4267200"/>
                <a:ext cx="58997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030" y="4267200"/>
                <a:ext cx="589970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9278" r="-4124" b="-1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09501" y="4250437"/>
                <a:ext cx="455829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501" y="4250437"/>
                <a:ext cx="4558299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267" t="-143137" r="-936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085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81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>
            <a:cxnSpLocks/>
          </p:cNvCxnSpPr>
          <p:nvPr/>
        </p:nvCxnSpPr>
        <p:spPr>
          <a:xfrm>
            <a:off x="41910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4191000" y="3276600"/>
            <a:ext cx="12220" cy="9144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336015" y="4953000"/>
                <a:ext cx="2378985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015" y="4953000"/>
                <a:ext cx="2378985" cy="377860"/>
              </a:xfrm>
              <a:prstGeom prst="rect">
                <a:avLst/>
              </a:prstGeom>
              <a:blipFill rotWithShape="0">
                <a:blip r:embed="rId12"/>
                <a:stretch>
                  <a:fillRect l="-1790" t="-491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618940" y="5718140"/>
                <a:ext cx="1665712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8940" y="5718140"/>
                <a:ext cx="1665712" cy="377860"/>
              </a:xfrm>
              <a:prstGeom prst="rect">
                <a:avLst/>
              </a:prstGeom>
              <a:blipFill rotWithShape="0">
                <a:blip r:embed="rId13"/>
                <a:stretch>
                  <a:fillRect l="-3297" t="-3226" r="-2930"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82030" y="4267200"/>
                <a:ext cx="58997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030" y="4267200"/>
                <a:ext cx="589970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9278" r="-4124" b="-1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09501" y="4250437"/>
                <a:ext cx="455829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501" y="4250437"/>
                <a:ext cx="4558299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267" t="-143137" r="-936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496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Bond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50" r="-4167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Today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762" t="-146000" r="-71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=0.03=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seir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dirty="0"/>
                  <a:t>(yield rate)</a:t>
                </a:r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3219" t="-26000" r="-45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779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Bond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50" r="-4167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Today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762" t="-146000" r="-71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839" r="-430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=0.03=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seir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dirty="0"/>
                  <a:t>(yield rate)</a:t>
                </a:r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219" t="-26000" r="-45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42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Bond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50" r="-4167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Today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762" t="-146000" r="-71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839" r="-430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=0.03=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seir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dirty="0"/>
                  <a:t>(yield rate)</a:t>
                </a:r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219" t="-26000" r="-45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19400" y="3273623"/>
                <a:ext cx="18210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3623"/>
                <a:ext cx="182101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356" t="-143137" r="-3020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32189" y="3276600"/>
                <a:ext cx="28677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matures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189" y="3276600"/>
                <a:ext cx="2867773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760" t="-146000" r="-276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5057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Bond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50" r="-4167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Today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762" t="-146000" r="-71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839" r="-430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19400" y="3273623"/>
                <a:ext cx="18210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3623"/>
                <a:ext cx="1821011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356" t="-143137" r="-3020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27738" y="3807023"/>
                <a:ext cx="47304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oupons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every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6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738" y="3807023"/>
                <a:ext cx="4730462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902" t="-146000" r="-154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=0.03=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seir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dirty="0"/>
                  <a:t>(yield rate)</a:t>
                </a:r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219" t="-26000" r="-45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32189" y="3276600"/>
                <a:ext cx="28677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matures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189" y="3276600"/>
                <a:ext cx="28677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60" t="-146000" r="-276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151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Bond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50" r="-4167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Today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762" t="-146000" r="-71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839" r="-430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19400" y="3273623"/>
                <a:ext cx="18210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3623"/>
                <a:ext cx="1821011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356" t="-143137" r="-3020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27738" y="3807023"/>
                <a:ext cx="47304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oupons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every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6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738" y="3807023"/>
                <a:ext cx="4730462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902" t="-146000" r="-154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=0.03=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seir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dirty="0"/>
                  <a:t>(yield rate)</a:t>
                </a:r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219" t="-26000" r="-45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95400" y="3794760"/>
                <a:ext cx="2298578" cy="359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=1000∙</m:t>
                      </m:r>
                      <m:box>
                        <m:box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0.08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=40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794760"/>
                <a:ext cx="2298578" cy="359842"/>
              </a:xfrm>
              <a:prstGeom prst="rect">
                <a:avLst/>
              </a:prstGeom>
              <a:blipFill rotWithShape="0">
                <a:blip r:embed="rId9"/>
                <a:stretch>
                  <a:fillRect l="-2387" t="-1695" r="-1857"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32189" y="3276600"/>
                <a:ext cx="28677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matures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189" y="3276600"/>
                <a:ext cx="28677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60" t="-146000" r="-276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02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You buy a 10-year 1000 face value bond with 8% semiannual coupons and a redemption value of 1200.  The price of the bond is 1259.51 to yield 6% compounded semiannually.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816423"/>
                <a:ext cx="146642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750" r="-4167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Today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881" y="2819400"/>
                <a:ext cx="1284006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4762" t="-146000" r="-71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=1200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76600"/>
                <a:ext cx="1134221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839" r="-4301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19400" y="3273623"/>
                <a:ext cx="18210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273623"/>
                <a:ext cx="1821011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3356" t="-143137" r="-3020" b="-1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27738" y="3807023"/>
                <a:ext cx="47304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oupons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every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6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months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for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10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738" y="3807023"/>
                <a:ext cx="4730462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902" t="-146000" r="-1546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𝑖</m:t>
                    </m:r>
                    <m:r>
                      <a:rPr lang="en-US" sz="2000" b="0" i="1" smtClean="0">
                        <a:latin typeface="Cambria Math" charset="0"/>
                      </a:rPr>
                      <m:t>=0.03=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charset="0"/>
                      </a:rPr>
                      <m:t>seir</m:t>
                    </m:r>
                  </m:oMath>
                </a14:m>
                <a:r>
                  <a:rPr lang="en-US" sz="2000" i="1" dirty="0"/>
                  <a:t> </a:t>
                </a:r>
                <a:r>
                  <a:rPr lang="en-US" sz="2000" dirty="0"/>
                  <a:t>(yield rate)</a:t>
                </a:r>
                <a:endParaRPr lang="en-US" sz="2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773" y="2819400"/>
                <a:ext cx="283988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219" t="-26000" r="-450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95400" y="3794760"/>
                <a:ext cx="2298578" cy="359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=1000∙</m:t>
                      </m:r>
                      <m:box>
                        <m:box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0.08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=40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794760"/>
                <a:ext cx="2298578" cy="359842"/>
              </a:xfrm>
              <a:prstGeom prst="rect">
                <a:avLst/>
              </a:prstGeom>
              <a:blipFill rotWithShape="0">
                <a:blip r:embed="rId9"/>
                <a:stretch>
                  <a:fillRect l="-2387" t="-1695" r="-1857" b="-1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>
            <a:cxnSpLocks/>
          </p:cNvCxnSpPr>
          <p:nvPr/>
        </p:nvCxnSpPr>
        <p:spPr>
          <a:xfrm flipV="1">
            <a:off x="1295400" y="53156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743200" y="51816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1828800" y="51816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1828800" y="5577840"/>
            <a:ext cx="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33973" y="6019800"/>
                <a:ext cx="14664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=1259.51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973" y="6019800"/>
                <a:ext cx="1466427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320" r="-414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62472" y="41910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1</m:t>
                      </m:r>
                      <m:r>
                        <a:rPr lang="en-US" b="0" i="1" smtClean="0">
                          <a:latin typeface="Cambria Math" charset="0"/>
                        </a:rPr>
                        <m:t>200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4191000"/>
                <a:ext cx="688848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62472" y="46482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4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472" y="4648200"/>
                <a:ext cx="688848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319272" y="46482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4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272" y="4648200"/>
                <a:ext cx="688848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04872" y="4648200"/>
                <a:ext cx="6888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4</m:t>
                      </m:r>
                      <m:r>
                        <a:rPr lang="en-US" b="0" i="1" smtClean="0">
                          <a:latin typeface="Cambria Math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872" y="4648200"/>
                <a:ext cx="688848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>
            <a:cxnSpLocks/>
          </p:cNvCxnSpPr>
          <p:nvPr/>
        </p:nvCxnSpPr>
        <p:spPr>
          <a:xfrm>
            <a:off x="3657600" y="51816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6400800" y="51816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688336" y="5530334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336" y="5530334"/>
                <a:ext cx="120226" cy="184666"/>
              </a:xfrm>
              <a:prstGeom prst="rect">
                <a:avLst/>
              </a:prstGeom>
              <a:blipFill rotWithShape="0">
                <a:blip r:embed="rId13"/>
                <a:stretch>
                  <a:fillRect l="-30000" r="-30000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13574" y="553212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574" y="5532120"/>
                <a:ext cx="120226" cy="184666"/>
              </a:xfrm>
              <a:prstGeom prst="rect">
                <a:avLst/>
              </a:prstGeom>
              <a:blipFill rotWithShape="0">
                <a:blip r:embed="rId14"/>
                <a:stretch>
                  <a:fillRect l="-30000" r="-30000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09360" y="5530334"/>
                <a:ext cx="20518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charset="0"/>
                        </a:rPr>
                        <m:t>20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60" y="5530334"/>
                <a:ext cx="205184" cy="184666"/>
              </a:xfrm>
              <a:prstGeom prst="rect">
                <a:avLst/>
              </a:prstGeom>
              <a:blipFill rotWithShape="0">
                <a:blip r:embed="rId15"/>
                <a:stretch>
                  <a:fillRect l="-17647" r="-17647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00600" y="46290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629090"/>
                <a:ext cx="381000" cy="400110"/>
              </a:xfrm>
              <a:prstGeom prst="rect">
                <a:avLst/>
              </a:prstGeom>
              <a:blipFill rotWithShape="0">
                <a:blip r:embed="rId16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800600" y="5314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314890"/>
                <a:ext cx="381000" cy="400110"/>
              </a:xfrm>
              <a:prstGeom prst="rect">
                <a:avLst/>
              </a:prstGeom>
              <a:blipFill rotWithShape="0">
                <a:blip r:embed="rId16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32189" y="3276600"/>
                <a:ext cx="28677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when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matures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189" y="3276600"/>
                <a:ext cx="286777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60" t="-146000" r="-276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6122777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43229</TotalTime>
  <Words>1032</Words>
  <Application>Microsoft Macintosh PowerPoint</Application>
  <PresentationFormat>On-screen Show (4:3)</PresentationFormat>
  <Paragraphs>410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2084</cp:revision>
  <dcterms:created xsi:type="dcterms:W3CDTF">2018-09-11T09:20:33Z</dcterms:created>
  <dcterms:modified xsi:type="dcterms:W3CDTF">2020-03-11T17:56:33Z</dcterms:modified>
</cp:coreProperties>
</file>