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84" r:id="rId2"/>
    <p:sldId id="594" r:id="rId3"/>
    <p:sldId id="595" r:id="rId4"/>
    <p:sldId id="597" r:id="rId5"/>
    <p:sldId id="598" r:id="rId6"/>
    <p:sldId id="600" r:id="rId7"/>
    <p:sldId id="596" r:id="rId8"/>
    <p:sldId id="599" r:id="rId9"/>
    <p:sldId id="601" r:id="rId10"/>
    <p:sldId id="567" r:id="rId11"/>
    <p:sldId id="604" r:id="rId12"/>
    <p:sldId id="605" r:id="rId13"/>
    <p:sldId id="609" r:id="rId14"/>
    <p:sldId id="607" r:id="rId15"/>
    <p:sldId id="612" r:id="rId16"/>
    <p:sldId id="608" r:id="rId17"/>
    <p:sldId id="613" r:id="rId18"/>
    <p:sldId id="614" r:id="rId19"/>
    <p:sldId id="615" r:id="rId20"/>
    <p:sldId id="562" r:id="rId21"/>
    <p:sldId id="581" r:id="rId22"/>
    <p:sldId id="617" r:id="rId23"/>
    <p:sldId id="616" r:id="rId24"/>
    <p:sldId id="629" r:id="rId25"/>
    <p:sldId id="630" r:id="rId26"/>
    <p:sldId id="618" r:id="rId27"/>
    <p:sldId id="619" r:id="rId28"/>
    <p:sldId id="620" r:id="rId29"/>
    <p:sldId id="621" r:id="rId30"/>
    <p:sldId id="622" r:id="rId31"/>
    <p:sldId id="623" r:id="rId32"/>
    <p:sldId id="624" r:id="rId33"/>
    <p:sldId id="626" r:id="rId34"/>
    <p:sldId id="62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94"/>
            <p14:sldId id="595"/>
            <p14:sldId id="597"/>
            <p14:sldId id="598"/>
            <p14:sldId id="600"/>
            <p14:sldId id="596"/>
            <p14:sldId id="599"/>
            <p14:sldId id="601"/>
            <p14:sldId id="567"/>
            <p14:sldId id="604"/>
            <p14:sldId id="605"/>
            <p14:sldId id="609"/>
            <p14:sldId id="607"/>
            <p14:sldId id="612"/>
            <p14:sldId id="608"/>
            <p14:sldId id="613"/>
            <p14:sldId id="614"/>
            <p14:sldId id="615"/>
            <p14:sldId id="562"/>
            <p14:sldId id="581"/>
            <p14:sldId id="617"/>
            <p14:sldId id="616"/>
            <p14:sldId id="629"/>
            <p14:sldId id="630"/>
            <p14:sldId id="618"/>
            <p14:sldId id="619"/>
            <p14:sldId id="620"/>
            <p14:sldId id="621"/>
            <p14:sldId id="622"/>
            <p14:sldId id="623"/>
            <p14:sldId id="624"/>
            <p14:sldId id="626"/>
            <p14:sldId id="627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 autoAdjust="0"/>
    <p:restoredTop sz="86152" autoAdjust="0"/>
  </p:normalViewPr>
  <p:slideViewPr>
    <p:cSldViewPr>
      <p:cViewPr varScale="1">
        <p:scale>
          <a:sx n="112" d="100"/>
          <a:sy n="112" d="100"/>
        </p:scale>
        <p:origin x="24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3/11/20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62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8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9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41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7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96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22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70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0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6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8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2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4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334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336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740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90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149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78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975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867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055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47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63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92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94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62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08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67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59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13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1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0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5.png"/><Relationship Id="rId4" Type="http://schemas.openxmlformats.org/officeDocument/2006/relationships/image" Target="../media/image10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6.png"/><Relationship Id="rId4" Type="http://schemas.openxmlformats.org/officeDocument/2006/relationships/image" Target="../media/image100.png"/><Relationship Id="rId9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7.png"/><Relationship Id="rId5" Type="http://schemas.openxmlformats.org/officeDocument/2006/relationships/image" Target="../media/image28.png"/><Relationship Id="rId10" Type="http://schemas.openxmlformats.org/officeDocument/2006/relationships/image" Target="../media/image36.png"/><Relationship Id="rId4" Type="http://schemas.openxmlformats.org/officeDocument/2006/relationships/image" Target="../media/image100.png"/><Relationship Id="rId9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7.png"/><Relationship Id="rId5" Type="http://schemas.openxmlformats.org/officeDocument/2006/relationships/image" Target="../media/image28.png"/><Relationship Id="rId10" Type="http://schemas.openxmlformats.org/officeDocument/2006/relationships/image" Target="../media/image36.png"/><Relationship Id="rId4" Type="http://schemas.openxmlformats.org/officeDocument/2006/relationships/image" Target="../media/image100.png"/><Relationship Id="rId9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40.png"/><Relationship Id="rId4" Type="http://schemas.openxmlformats.org/officeDocument/2006/relationships/image" Target="../media/image14.png"/><Relationship Id="rId9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4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0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4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12" Type="http://schemas.openxmlformats.org/officeDocument/2006/relationships/image" Target="../media/image39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0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Relationship Id="rId9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42.png"/><Relationship Id="rId5" Type="http://schemas.openxmlformats.org/officeDocument/2006/relationships/image" Target="../media/image32.png"/><Relationship Id="rId10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41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12" Type="http://schemas.openxmlformats.org/officeDocument/2006/relationships/image" Target="../media/image42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Relationship Id="rId9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43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12" Type="http://schemas.openxmlformats.org/officeDocument/2006/relationships/image" Target="../media/image42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Relationship Id="rId9" Type="http://schemas.openxmlformats.org/officeDocument/2006/relationships/image" Target="../media/image28.png"/><Relationship Id="rId1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60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3 – </a:t>
            </a:r>
            <a:r>
              <a:rPr lang="en-US" sz="2800">
                <a:latin typeface="Bold sand ms"/>
                <a:cs typeface="Calibri Light" panose="020F0302020204030204" pitchFamily="34" charset="0"/>
              </a:rPr>
              <a:t>Section </a:t>
            </a:r>
            <a:r>
              <a:rPr lang="en-US" sz="2800" dirty="0">
                <a:latin typeface="Bold sand ms"/>
                <a:cs typeface="Calibri Light" panose="020F0302020204030204" pitchFamily="34" charset="0"/>
              </a:rPr>
              <a:t>4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Bond Notation and Terminology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32833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𝑅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Redemption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1573796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𝑅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Redemption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Face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𝑟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as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Periodic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Effective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64086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839" r="-430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14252" y="2819400"/>
                <a:ext cx="17101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=0.03=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seir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252" y="2819400"/>
                <a:ext cx="171014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847" r="-3203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95400" y="3807023"/>
                <a:ext cx="11303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07023"/>
                <a:ext cx="113030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865" r="-432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23165" y="3754958"/>
                <a:ext cx="1701235" cy="359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box>
                        <m:box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0.08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b="0" i="1" smtClean="0">
                          <a:latin typeface="Cambria Math" charset="0"/>
                        </a:rPr>
                        <m:t>=0.04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165" y="3754958"/>
                <a:ext cx="1701235" cy="359842"/>
              </a:xfrm>
              <a:prstGeom prst="rect">
                <a:avLst/>
              </a:prstGeom>
              <a:blipFill rotWithShape="0">
                <a:blip r:embed="rId7"/>
                <a:stretch>
                  <a:fillRect l="-1792" t="-1695" r="-3226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17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𝑅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Redemption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Face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𝑟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as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Periodic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Effective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Payment</m:t>
                      </m:r>
                      <m:r>
                        <a:rPr lang="en-US" sz="1800">
                          <a:latin typeface="Cambria Math" charset="0"/>
                        </a:rPr>
                        <m:t>   (</m:t>
                      </m:r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 i="1">
                          <a:latin typeface="Cambria Math" charset="0"/>
                        </a:rPr>
                        <m:t>=</m:t>
                      </m:r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404493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839" r="-430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14252" y="2819400"/>
                <a:ext cx="17101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=0.03=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seir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252" y="2819400"/>
                <a:ext cx="171014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847" r="-3203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95400" y="3807023"/>
                <a:ext cx="11303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07023"/>
                <a:ext cx="113030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865" r="-432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23165" y="3754958"/>
                <a:ext cx="1701235" cy="359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box>
                        <m:box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0.08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b="0" i="1" smtClean="0">
                          <a:latin typeface="Cambria Math" charset="0"/>
                        </a:rPr>
                        <m:t>=0.04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165" y="3754958"/>
                <a:ext cx="1701235" cy="359842"/>
              </a:xfrm>
              <a:prstGeom prst="rect">
                <a:avLst/>
              </a:prstGeom>
              <a:blipFill rotWithShape="0">
                <a:blip r:embed="rId7"/>
                <a:stretch>
                  <a:fillRect l="-1792" t="-1695" r="-3226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95400" y="4340423"/>
                <a:ext cx="16569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=40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0423"/>
                <a:ext cx="165699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21" r="-2952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981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𝑅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Redemption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Face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𝑟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as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Periodic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Effective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Payment</m:t>
                      </m:r>
                      <m:r>
                        <a:rPr lang="en-US" sz="1800">
                          <a:latin typeface="Cambria Math" charset="0"/>
                        </a:rPr>
                        <m:t>   (</m:t>
                      </m:r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 i="1">
                          <a:latin typeface="Cambria Math" charset="0"/>
                        </a:rPr>
                        <m:t>=</m:t>
                      </m:r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Amount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of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d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with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2067842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𝑅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Redemption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Face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𝑟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as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Periodic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Effective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Payment</m:t>
                      </m:r>
                      <m:r>
                        <a:rPr lang="en-US" sz="1800">
                          <a:latin typeface="Cambria Math" charset="0"/>
                        </a:rPr>
                        <m:t>   (</m:t>
                      </m:r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 i="1">
                          <a:latin typeface="Cambria Math" charset="0"/>
                        </a:rPr>
                        <m:t>=</m:t>
                      </m:r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Amount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of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d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with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Amount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of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Principal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Adjustment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with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440152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𝑅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Redemption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Face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𝑟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as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Periodic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Effective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Payment</m:t>
                      </m:r>
                      <m:r>
                        <a:rPr lang="en-US" sz="1800">
                          <a:latin typeface="Cambria Math" charset="0"/>
                        </a:rPr>
                        <m:t>   (</m:t>
                      </m:r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 i="1">
                          <a:latin typeface="Cambria Math" charset="0"/>
                        </a:rPr>
                        <m:t>=</m:t>
                      </m:r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Amount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of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d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with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Amount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of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Principal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Adjustment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with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 i="1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111548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charset="0"/>
                        </a:rPr>
                        <m:t> </m:t>
                      </m:r>
                      <m:r>
                        <a:rPr lang="en-US" sz="1800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Price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Bond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br>
                  <a:rPr lang="en-US" sz="900" dirty="0">
                    <a:solidFill>
                      <a:schemeClr val="tx1"/>
                    </a:solidFill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Yield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as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Effective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𝑅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Redemption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Face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Par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Value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𝑟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as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Periodic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Effective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Rate</m:t>
                      </m:r>
                      <m:r>
                        <a:rPr lang="en-US" sz="180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Payment</m:t>
                      </m:r>
                      <m:r>
                        <a:rPr lang="en-US" sz="1800">
                          <a:latin typeface="Cambria Math" charset="0"/>
                        </a:rPr>
                        <m:t>   (</m:t>
                      </m:r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 i="1">
                          <a:latin typeface="Cambria Math" charset="0"/>
                        </a:rPr>
                        <m:t>=</m:t>
                      </m:r>
                      <m:r>
                        <a:rPr lang="en-US" sz="1800" i="1">
                          <a:latin typeface="Cambria Math" charset="0"/>
                        </a:rPr>
                        <m:t>𝐹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Amount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of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Interest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d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with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Amount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of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Principal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Adjustment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with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</a:rPr>
                        <m:t>𝐶</m:t>
                      </m:r>
                      <m:r>
                        <a:rPr lang="en-US" sz="180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 i="1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900" dirty="0">
                  <a:latin typeface="Bold sand ms"/>
                </a:endParaRPr>
              </a:p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8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Amortized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1800" b="0" i="0" smtClean="0">
                          <a:latin typeface="Cambria Math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Immediately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18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8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8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1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906800"/>
              </a:xfrm>
              <a:prstGeom prst="rect">
                <a:avLst/>
              </a:prstGeom>
              <a:blipFill rotWithShape="0">
                <a:blip r:embed="rId3"/>
                <a:stretch>
                  <a:fillRect t="-7205" b="-9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Notation and Terminology</a:t>
            </a:r>
          </a:p>
        </p:txBody>
      </p:sp>
    </p:spTree>
    <p:extLst>
      <p:ext uri="{BB962C8B-B14F-4D97-AF65-F5344CB8AC3E}">
        <p14:creationId xmlns:p14="http://schemas.microsoft.com/office/powerpoint/2010/main" val="95943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Bond Example</a:t>
            </a:r>
          </a:p>
        </p:txBody>
      </p:sp>
    </p:spTree>
    <p:extLst>
      <p:ext uri="{BB962C8B-B14F-4D97-AF65-F5344CB8AC3E}">
        <p14:creationId xmlns:p14="http://schemas.microsoft.com/office/powerpoint/2010/main" val="232443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744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803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102" r="-408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073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711696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3200" y="3657600"/>
                <a:ext cx="3391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657600"/>
                <a:ext cx="33913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6071" r="-1786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102" r="-408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816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711696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3200" y="3657600"/>
                <a:ext cx="3391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657600"/>
                <a:ext cx="33913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6071" r="-1786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102" r="-408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51225" y="3657600"/>
                <a:ext cx="492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225" y="3657600"/>
                <a:ext cx="49231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6173" r="-987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55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67056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711696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3200" y="3657600"/>
                <a:ext cx="3391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657600"/>
                <a:ext cx="33913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6071" r="-1786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657600"/>
                <a:ext cx="59798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102" r="-408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51225" y="3657600"/>
                <a:ext cx="492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225" y="3657600"/>
                <a:ext cx="49231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6173" r="-987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24603" y="4416623"/>
                <a:ext cx="4785797" cy="608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The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last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coupon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is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paid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at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time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The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redemption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value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is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paid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at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time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603" y="4416623"/>
                <a:ext cx="4785797" cy="60882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114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415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707637"/>
                <a:ext cx="4016228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𝐛𝐞𝐟𝐨𝐫𝐞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707637"/>
                <a:ext cx="4016228" cy="321563"/>
              </a:xfrm>
              <a:prstGeom prst="rect">
                <a:avLst/>
              </a:prstGeom>
              <a:blipFill rotWithShape="0">
                <a:blip r:embed="rId9"/>
                <a:stretch>
                  <a:fillRect l="-1216" t="-132075" r="-1520" b="-17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39463" y="4672584"/>
                <a:ext cx="837537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463" y="4672584"/>
                <a:ext cx="837537" cy="377860"/>
              </a:xfrm>
              <a:prstGeom prst="rect">
                <a:avLst/>
              </a:prstGeom>
              <a:blipFill rotWithShape="0">
                <a:blip r:embed="rId10"/>
                <a:stretch>
                  <a:fillRect l="-2899" t="-4918" r="-434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127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14600" y="5638800"/>
                <a:ext cx="1665712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638800"/>
                <a:ext cx="1665712" cy="377860"/>
              </a:xfrm>
              <a:prstGeom prst="rect">
                <a:avLst/>
              </a:prstGeom>
              <a:blipFill rotWithShape="0">
                <a:blip r:embed="rId11"/>
                <a:stretch>
                  <a:fillRect l="-3297" t="-3226" r="-1099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600200" y="4707637"/>
                <a:ext cx="4016228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𝐛𝐞𝐟𝐨𝐫𝐞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707637"/>
                <a:ext cx="4016228" cy="321563"/>
              </a:xfrm>
              <a:prstGeom prst="rect">
                <a:avLst/>
              </a:prstGeom>
              <a:blipFill rotWithShape="0">
                <a:blip r:embed="rId12"/>
                <a:stretch>
                  <a:fillRect l="-1216" t="-132075" r="-1520" b="-17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9463" y="4672584"/>
                <a:ext cx="837537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463" y="4672584"/>
                <a:ext cx="837537" cy="377860"/>
              </a:xfrm>
              <a:prstGeom prst="rect">
                <a:avLst/>
              </a:prstGeom>
              <a:blipFill rotWithShape="0">
                <a:blip r:embed="rId13"/>
                <a:stretch>
                  <a:fillRect l="-2899" t="-4918" r="-434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280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14600" y="5638800"/>
                <a:ext cx="1665712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638800"/>
                <a:ext cx="1665712" cy="377860"/>
              </a:xfrm>
              <a:prstGeom prst="rect">
                <a:avLst/>
              </a:prstGeom>
              <a:blipFill rotWithShape="0">
                <a:blip r:embed="rId11"/>
                <a:stretch>
                  <a:fillRect l="-3297" t="-3226" r="-1099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19600" y="5638800"/>
                <a:ext cx="2128083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638800"/>
                <a:ext cx="2128083" cy="377860"/>
              </a:xfrm>
              <a:prstGeom prst="rect">
                <a:avLst/>
              </a:prstGeom>
              <a:blipFill rotWithShape="0">
                <a:blip r:embed="rId12"/>
                <a:stretch>
                  <a:fillRect l="-1719" t="-103226" r="-2006" b="-140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00200" y="4707637"/>
                <a:ext cx="4016228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𝐛𝐞𝐟𝐨𝐫𝐞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707637"/>
                <a:ext cx="4016228" cy="321563"/>
              </a:xfrm>
              <a:prstGeom prst="rect">
                <a:avLst/>
              </a:prstGeom>
              <a:blipFill rotWithShape="0">
                <a:blip r:embed="rId12"/>
                <a:stretch>
                  <a:fillRect l="-1216" t="-132075" r="-1520" b="-17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39463" y="4672584"/>
                <a:ext cx="837537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463" y="4672584"/>
                <a:ext cx="837537" cy="377860"/>
              </a:xfrm>
              <a:prstGeom prst="rect">
                <a:avLst/>
              </a:prstGeom>
              <a:blipFill rotWithShape="0">
                <a:blip r:embed="rId13"/>
                <a:stretch>
                  <a:fillRect l="-2899" t="-4918" r="-434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20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Bond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Today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46000" r="-71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842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917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41910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598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41910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82030" y="4267200"/>
                <a:ext cx="589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030" y="4267200"/>
                <a:ext cx="58997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278" r="-4124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4191000" y="3276600"/>
            <a:ext cx="12220" cy="9144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09501" y="4250437"/>
                <a:ext cx="45582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501" y="4250437"/>
                <a:ext cx="455829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67" t="-143137" r="-936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290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41910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4191000" y="3276600"/>
            <a:ext cx="12220" cy="9144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blipFill rotWithShape="0">
                <a:blip r:embed="rId12"/>
                <a:stretch>
                  <a:fillRect l="-1790" t="-491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82030" y="4267200"/>
                <a:ext cx="589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030" y="4267200"/>
                <a:ext cx="58997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9278" r="-4124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09501" y="4250437"/>
                <a:ext cx="45582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501" y="4250437"/>
                <a:ext cx="4558299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267" t="-143137" r="-936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085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41910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4191000" y="3276600"/>
            <a:ext cx="12220" cy="9144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015" y="4953000"/>
                <a:ext cx="2378985" cy="377860"/>
              </a:xfrm>
              <a:prstGeom prst="rect">
                <a:avLst/>
              </a:prstGeom>
              <a:blipFill rotWithShape="0">
                <a:blip r:embed="rId12"/>
                <a:stretch>
                  <a:fillRect l="-1790" t="-491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18940" y="5718140"/>
                <a:ext cx="1665712" cy="377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940" y="5718140"/>
                <a:ext cx="1665712" cy="377860"/>
              </a:xfrm>
              <a:prstGeom prst="rect">
                <a:avLst/>
              </a:prstGeom>
              <a:blipFill rotWithShape="0">
                <a:blip r:embed="rId13"/>
                <a:stretch>
                  <a:fillRect l="-3297" t="-3226" r="-2930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82030" y="4267200"/>
                <a:ext cx="589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030" y="4267200"/>
                <a:ext cx="58997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9278" r="-4124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09501" y="4250437"/>
                <a:ext cx="45582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501" y="4250437"/>
                <a:ext cx="4558299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267" t="-143137" r="-936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96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Bond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Today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46000" r="-71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=0.03=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seir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(yield rate)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3219" t="-26000" r="-45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79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Bond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Today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46000" r="-71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839" r="-430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=0.03=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seir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(yield rate)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219" t="-26000" r="-45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42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Bond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Today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46000" r="-71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839" r="-430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=0.03=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seir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(yield rate)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219" t="-26000" r="-45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356" t="-143137" r="-3020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matures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760" t="-146000" r="-276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05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Bond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Today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46000" r="-71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839" r="-430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356" t="-143137" r="-3020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27738" y="3807023"/>
                <a:ext cx="47304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oupons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every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6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738" y="3807023"/>
                <a:ext cx="4730462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902" t="-146000" r="-154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=0.03=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seir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(yield rate)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219" t="-26000" r="-45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matures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60" t="-146000" r="-276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51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Bond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Today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46000" r="-71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839" r="-430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356" t="-143137" r="-3020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27738" y="3807023"/>
                <a:ext cx="47304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oupons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every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6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738" y="3807023"/>
                <a:ext cx="4730462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902" t="-146000" r="-154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=0.03=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seir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(yield rate)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219" t="-26000" r="-45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95400" y="3794760"/>
                <a:ext cx="2298578" cy="359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=1000∙</m:t>
                      </m:r>
                      <m:box>
                        <m:box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0.08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=40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94760"/>
                <a:ext cx="2298578" cy="359842"/>
              </a:xfrm>
              <a:prstGeom prst="rect">
                <a:avLst/>
              </a:prstGeom>
              <a:blipFill rotWithShape="0">
                <a:blip r:embed="rId9"/>
                <a:stretch>
                  <a:fillRect l="-2387" t="-1695" r="-1857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matures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60" t="-146000" r="-276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02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10-year 1000 face value bond with 8% semiannual coupons and a redemption value of 1200.  The price of the bond is 1259.51 to yield 6% compounded semiannually.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Timeline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6423"/>
                <a:ext cx="146642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50" r="-41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Today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81" y="2819400"/>
                <a:ext cx="128400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46000" r="-71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=1200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134221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839" r="-430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3623"/>
                <a:ext cx="1821011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356" t="-143137" r="-3020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27738" y="3807023"/>
                <a:ext cx="47304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oupons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every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6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738" y="3807023"/>
                <a:ext cx="4730462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902" t="-146000" r="-154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=0.03=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seir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(yield rate)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73" y="2819400"/>
                <a:ext cx="283988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219" t="-26000" r="-45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95400" y="3794760"/>
                <a:ext cx="2298578" cy="359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=1000∙</m:t>
                      </m:r>
                      <m:box>
                        <m:box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0.08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=40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94760"/>
                <a:ext cx="2298578" cy="359842"/>
              </a:xfrm>
              <a:prstGeom prst="rect">
                <a:avLst/>
              </a:prstGeom>
              <a:blipFill rotWithShape="0">
                <a:blip r:embed="rId9"/>
                <a:stretch>
                  <a:fillRect l="-2387" t="-1695" r="-1857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53156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743200" y="51816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51816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557784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6019800"/>
                <a:ext cx="1466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=1259.51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6019800"/>
                <a:ext cx="146642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320" r="-414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41910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41910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46482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4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4648200"/>
                <a:ext cx="68884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19272" y="46482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4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272" y="4648200"/>
                <a:ext cx="68884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04872" y="46482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4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872" y="4648200"/>
                <a:ext cx="68884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57600" y="51816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51816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88336" y="55303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336" y="5530334"/>
                <a:ext cx="120226" cy="184666"/>
              </a:xfrm>
              <a:prstGeom prst="rect">
                <a:avLst/>
              </a:prstGeom>
              <a:blipFill rotWithShape="0">
                <a:blip r:embed="rId13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13574" y="553212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74" y="5532120"/>
                <a:ext cx="120226" cy="184666"/>
              </a:xfrm>
              <a:prstGeom prst="rect">
                <a:avLst/>
              </a:prstGeom>
              <a:blipFill rotWithShape="0">
                <a:blip r:embed="rId14"/>
                <a:stretch>
                  <a:fillRect l="-30000" r="-3000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09360" y="5530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60" y="5530334"/>
                <a:ext cx="205184" cy="184666"/>
              </a:xfrm>
              <a:prstGeom prst="rect">
                <a:avLst/>
              </a:prstGeom>
              <a:blipFill rotWithShape="0">
                <a:blip r:embed="rId15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00600" y="4629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629090"/>
                <a:ext cx="3810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00600" y="5314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314890"/>
                <a:ext cx="3810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matures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189" y="3276600"/>
                <a:ext cx="28677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60" t="-146000" r="-276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12277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43229</TotalTime>
  <Words>1032</Words>
  <Application>Microsoft Macintosh PowerPoint</Application>
  <PresentationFormat>On-screen Show (4:3)</PresentationFormat>
  <Paragraphs>410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2084</cp:revision>
  <dcterms:created xsi:type="dcterms:W3CDTF">2018-09-11T09:20:33Z</dcterms:created>
  <dcterms:modified xsi:type="dcterms:W3CDTF">2020-03-11T17:56:33Z</dcterms:modified>
</cp:coreProperties>
</file>